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  <p:sldId id="263" r:id="rId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濃色 2 - アクセント 3/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中間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淡色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テーマ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68" d="100"/>
          <a:sy n="168" d="100"/>
        </p:scale>
        <p:origin x="-168" y="-104"/>
      </p:cViewPr>
      <p:guideLst>
        <p:guide orient="horz" pos="83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7F03-A601-EA41-A3FB-CC48A6C5FE06}" type="datetimeFigureOut">
              <a:rPr lang="ja-JP" altLang="en-US" smtClean="0"/>
              <a:pPr/>
              <a:t>2013/07/19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F317-DCB9-344C-A8F0-3C62E3CF40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7F03-A601-EA41-A3FB-CC48A6C5FE06}" type="datetimeFigureOut">
              <a:rPr lang="ja-JP" altLang="en-US" smtClean="0"/>
              <a:pPr/>
              <a:t>2013/07/19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F317-DCB9-344C-A8F0-3C62E3CF40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7F03-A601-EA41-A3FB-CC48A6C5FE06}" type="datetimeFigureOut">
              <a:rPr lang="ja-JP" altLang="en-US" smtClean="0"/>
              <a:pPr/>
              <a:t>2013/07/19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F317-DCB9-344C-A8F0-3C62E3CF40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7F03-A601-EA41-A3FB-CC48A6C5FE06}" type="datetimeFigureOut">
              <a:rPr lang="ja-JP" altLang="en-US" smtClean="0"/>
              <a:pPr/>
              <a:t>2013/07/19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F317-DCB9-344C-A8F0-3C62E3CF40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7F03-A601-EA41-A3FB-CC48A6C5FE06}" type="datetimeFigureOut">
              <a:rPr lang="ja-JP" altLang="en-US" smtClean="0"/>
              <a:pPr/>
              <a:t>2013/07/19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F317-DCB9-344C-A8F0-3C62E3CF40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7F03-A601-EA41-A3FB-CC48A6C5FE06}" type="datetimeFigureOut">
              <a:rPr lang="ja-JP" altLang="en-US" smtClean="0"/>
              <a:pPr/>
              <a:t>2013/07/19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F317-DCB9-344C-A8F0-3C62E3CF40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7F03-A601-EA41-A3FB-CC48A6C5FE06}" type="datetimeFigureOut">
              <a:rPr lang="ja-JP" altLang="en-US" smtClean="0"/>
              <a:pPr/>
              <a:t>2013/07/19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F317-DCB9-344C-A8F0-3C62E3CF40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7F03-A601-EA41-A3FB-CC48A6C5FE06}" type="datetimeFigureOut">
              <a:rPr lang="ja-JP" altLang="en-US" smtClean="0"/>
              <a:pPr/>
              <a:t>2013/07/19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F317-DCB9-344C-A8F0-3C62E3CF40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7F03-A601-EA41-A3FB-CC48A6C5FE06}" type="datetimeFigureOut">
              <a:rPr lang="ja-JP" altLang="en-US" smtClean="0"/>
              <a:pPr/>
              <a:t>2013/07/19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F317-DCB9-344C-A8F0-3C62E3CF40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7F03-A601-EA41-A3FB-CC48A6C5FE06}" type="datetimeFigureOut">
              <a:rPr lang="ja-JP" altLang="en-US" smtClean="0"/>
              <a:pPr/>
              <a:t>2013/07/19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F317-DCB9-344C-A8F0-3C62E3CF40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7F03-A601-EA41-A3FB-CC48A6C5FE06}" type="datetimeFigureOut">
              <a:rPr lang="ja-JP" altLang="en-US" smtClean="0"/>
              <a:pPr/>
              <a:t>2013/07/19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F317-DCB9-344C-A8F0-3C62E3CF40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7F03-A601-EA41-A3FB-CC48A6C5FE06}" type="datetimeFigureOut">
              <a:rPr lang="ja-JP" altLang="en-US" smtClean="0"/>
              <a:pPr/>
              <a:t>2013/07/19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F317-DCB9-344C-A8F0-3C62E3CF40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21" y="141988"/>
            <a:ext cx="4340093" cy="323925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594" y="141988"/>
            <a:ext cx="4340094" cy="323925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21" y="3476758"/>
            <a:ext cx="4340093" cy="323925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38594" y="3476385"/>
            <a:ext cx="43400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Figure </a:t>
            </a:r>
            <a:r>
              <a:rPr lang="en-US" altLang="ja-JP" dirty="0" smtClean="0"/>
              <a:t>1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 </a:t>
            </a:r>
            <a:r>
              <a:rPr lang="en-US" altLang="ja-JP" dirty="0" smtClean="0"/>
              <a:t>Expression of CIRBM(A), RBM3(B)  and HSP70(C) in the infarction with necrotic </a:t>
            </a:r>
          </a:p>
          <a:p>
            <a:r>
              <a:rPr lang="en-US" altLang="ja-JP" dirty="0" smtClean="0"/>
              <a:t>neural tissue. </a:t>
            </a:r>
          </a:p>
          <a:p>
            <a:r>
              <a:rPr lang="en-US" altLang="ja-JP" dirty="0" smtClean="0"/>
              <a:t>CIRBM and HSP70 were weakly expressed</a:t>
            </a:r>
          </a:p>
          <a:p>
            <a:r>
              <a:rPr lang="en-US" altLang="ja-JP" dirty="0" smtClean="0"/>
              <a:t>surrounding infarct </a:t>
            </a:r>
            <a:r>
              <a:rPr lang="en-US" altLang="ja-JP" dirty="0" smtClean="0"/>
              <a:t>area. </a:t>
            </a:r>
            <a:r>
              <a:rPr lang="en-US" altLang="ja-JP" dirty="0" smtClean="0"/>
              <a:t>RBM3 was</a:t>
            </a:r>
          </a:p>
          <a:p>
            <a:r>
              <a:rPr lang="en-US" altLang="ja-JP" dirty="0" smtClean="0"/>
              <a:t>intensively expressed  in the cells and </a:t>
            </a:r>
          </a:p>
          <a:p>
            <a:r>
              <a:rPr lang="en-US" altLang="ja-JP" dirty="0" smtClean="0"/>
              <a:t>endothelial cells of blood vessels.</a:t>
            </a:r>
            <a:endParaRPr lang="ja-JP" altLang="en-US" dirty="0" smtClean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3721" y="141615"/>
            <a:ext cx="31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3241" y="347638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38594" y="143596"/>
            <a:ext cx="43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00" y="140773"/>
            <a:ext cx="4340094" cy="323925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0773"/>
            <a:ext cx="4340094" cy="323925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3" y="3487913"/>
            <a:ext cx="4340094" cy="323925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53302" y="3522802"/>
            <a:ext cx="433499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Figure </a:t>
            </a:r>
            <a:r>
              <a:rPr lang="en-US" altLang="ja-JP" dirty="0" smtClean="0"/>
              <a:t>2. </a:t>
            </a:r>
            <a:endParaRPr lang="en-US" altLang="ja-JP" dirty="0" smtClean="0"/>
          </a:p>
          <a:p>
            <a:r>
              <a:rPr lang="en-US" altLang="ja-JP" dirty="0" smtClean="0"/>
              <a:t>Expression </a:t>
            </a:r>
            <a:r>
              <a:rPr lang="en-US" altLang="ja-JP" dirty="0" smtClean="0"/>
              <a:t>of HIF1, VEGF and </a:t>
            </a:r>
          </a:p>
          <a:p>
            <a:r>
              <a:rPr lang="en-US" altLang="ja-JP" dirty="0" err="1" smtClean="0"/>
              <a:t>eNOs</a:t>
            </a:r>
            <a:r>
              <a:rPr lang="en-US" altLang="ja-JP" dirty="0" smtClean="0"/>
              <a:t> in the infarction with necrotic neural </a:t>
            </a:r>
          </a:p>
          <a:p>
            <a:r>
              <a:rPr lang="en-US" altLang="ja-JP" dirty="0" smtClean="0"/>
              <a:t>tissue. </a:t>
            </a:r>
          </a:p>
          <a:p>
            <a:r>
              <a:rPr lang="en-US" altLang="ja-JP" dirty="0" smtClean="0"/>
              <a:t>Although expression of HIF1 (A) was feeble, </a:t>
            </a:r>
          </a:p>
          <a:p>
            <a:r>
              <a:rPr lang="en-US" altLang="ja-JP" dirty="0" smtClean="0"/>
              <a:t>that of VEGF (B) was weak and that of </a:t>
            </a:r>
            <a:r>
              <a:rPr lang="en-US" altLang="ja-JP" dirty="0" err="1" smtClean="0"/>
              <a:t>eNOs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(C) was clearly in macrophages.  Expression </a:t>
            </a:r>
          </a:p>
          <a:p>
            <a:r>
              <a:rPr lang="en-US" altLang="ja-JP" dirty="0" smtClean="0"/>
              <a:t>of </a:t>
            </a:r>
            <a:r>
              <a:rPr lang="en-US" altLang="ja-JP" dirty="0" err="1" smtClean="0"/>
              <a:t>eNOs</a:t>
            </a:r>
            <a:r>
              <a:rPr lang="en-US" altLang="ja-JP" dirty="0" smtClean="0"/>
              <a:t> was stronger than that of infarction </a:t>
            </a:r>
          </a:p>
          <a:p>
            <a:r>
              <a:rPr lang="en-US" altLang="ja-JP" dirty="0" smtClean="0"/>
              <a:t>with bleeding and expressed in the </a:t>
            </a:r>
          </a:p>
          <a:p>
            <a:r>
              <a:rPr lang="en-US" altLang="ja-JP" dirty="0" smtClean="0"/>
              <a:t>endothelial cells of blood vessels.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200" y="131763"/>
            <a:ext cx="31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53302" y="131763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1613" y="3495885"/>
            <a:ext cx="41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5" y="132137"/>
            <a:ext cx="4340092" cy="323925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32137"/>
            <a:ext cx="4340092" cy="323925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3" y="3486523"/>
            <a:ext cx="4340094" cy="323925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48200" y="3487475"/>
            <a:ext cx="43767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Figure </a:t>
            </a:r>
            <a:r>
              <a:rPr lang="en-US" altLang="ja-JP" dirty="0" smtClean="0"/>
              <a:t>3. </a:t>
            </a:r>
            <a:endParaRPr lang="en-US" altLang="ja-JP" dirty="0" smtClean="0"/>
          </a:p>
          <a:p>
            <a:r>
              <a:rPr lang="en-US" altLang="ja-JP" dirty="0" smtClean="0"/>
              <a:t>Expression </a:t>
            </a:r>
            <a:r>
              <a:rPr lang="en-US" altLang="ja-JP" dirty="0" smtClean="0"/>
              <a:t>of CIRBM, RBM3 and HSP70 in the infarction with remarkable macrophages and tissue loss in the cerebral cortex.</a:t>
            </a:r>
          </a:p>
          <a:p>
            <a:r>
              <a:rPr lang="en-US" altLang="ja-JP" dirty="0" smtClean="0"/>
              <a:t>CIRBM (A) and HSP70 (C) were weakly expressed in some macrophages and RBM3 (B) was intensively expressed  in the cells and endothelial cells of blood vessels.</a:t>
            </a:r>
            <a:endParaRPr lang="ja-JP" altLang="en-US" dirty="0" smtClean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1615" y="131763"/>
            <a:ext cx="31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6858" y="348615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48200" y="131763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3" y="132137"/>
            <a:ext cx="4340092" cy="323925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433" y="132136"/>
            <a:ext cx="4340093" cy="323925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3" y="3486523"/>
            <a:ext cx="4340094" cy="323925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648200" y="3510845"/>
            <a:ext cx="43625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Figure </a:t>
            </a:r>
            <a:r>
              <a:rPr lang="en-US" altLang="ja-JP" dirty="0" smtClean="0"/>
              <a:t>4. </a:t>
            </a:r>
            <a:endParaRPr lang="en-US" altLang="ja-JP" dirty="0" smtClean="0"/>
          </a:p>
          <a:p>
            <a:r>
              <a:rPr lang="en-US" altLang="ja-JP" dirty="0" smtClean="0"/>
              <a:t>Expression </a:t>
            </a:r>
            <a:r>
              <a:rPr lang="en-US" altLang="ja-JP" dirty="0" smtClean="0"/>
              <a:t>of HIF1, VEGF and </a:t>
            </a:r>
          </a:p>
          <a:p>
            <a:r>
              <a:rPr lang="en-US" altLang="ja-JP" dirty="0" err="1" smtClean="0"/>
              <a:t>eNOs</a:t>
            </a:r>
            <a:r>
              <a:rPr lang="en-US" altLang="ja-JP" dirty="0" smtClean="0"/>
              <a:t> in the infarction with remarkable macrophages and tissue loss in the </a:t>
            </a:r>
          </a:p>
          <a:p>
            <a:r>
              <a:rPr lang="en-US" altLang="ja-JP" dirty="0" smtClean="0"/>
              <a:t>cerebral cortex.</a:t>
            </a:r>
          </a:p>
          <a:p>
            <a:r>
              <a:rPr lang="en-US" altLang="ja-JP" dirty="0" smtClean="0"/>
              <a:t>Although expression of HIF1 (A) was feeble, </a:t>
            </a:r>
          </a:p>
          <a:p>
            <a:r>
              <a:rPr lang="en-US" altLang="ja-JP" dirty="0" smtClean="0"/>
              <a:t>that of VEGF (B) was weak and that of </a:t>
            </a:r>
            <a:r>
              <a:rPr lang="en-US" altLang="ja-JP" dirty="0" err="1" smtClean="0"/>
              <a:t>eNOs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(C) was clearly in macrophages.  Expression of </a:t>
            </a:r>
            <a:r>
              <a:rPr lang="en-US" altLang="ja-JP" dirty="0" err="1" smtClean="0"/>
              <a:t>eNOs</a:t>
            </a:r>
            <a:r>
              <a:rPr lang="en-US" altLang="ja-JP" dirty="0" smtClean="0"/>
              <a:t> was stronger than that of infarction </a:t>
            </a:r>
          </a:p>
          <a:p>
            <a:r>
              <a:rPr lang="en-US" altLang="ja-JP" dirty="0" smtClean="0"/>
              <a:t>with bleeding and expressed in the endothelial cells.</a:t>
            </a:r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1613" y="131763"/>
            <a:ext cx="31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6936" y="346628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62433" y="131763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31" y="141314"/>
            <a:ext cx="2748723" cy="205152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265" y="141314"/>
            <a:ext cx="2748724" cy="20515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500" y="141314"/>
            <a:ext cx="2748724" cy="20515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265" y="2259947"/>
            <a:ext cx="2748725" cy="205152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30" y="2259948"/>
            <a:ext cx="2748724" cy="20515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499" y="2259948"/>
            <a:ext cx="2748724" cy="20515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31" y="4388792"/>
            <a:ext cx="2748725" cy="205152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080384" y="4396993"/>
            <a:ext cx="5833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Figure </a:t>
            </a:r>
            <a:r>
              <a:rPr lang="en-US" altLang="ja-JP" dirty="0" smtClean="0"/>
              <a:t>5. </a:t>
            </a:r>
            <a:endParaRPr lang="en-US" altLang="ja-JP" dirty="0" smtClean="0"/>
          </a:p>
          <a:p>
            <a:r>
              <a:rPr lang="en-US" altLang="ja-JP" dirty="0" smtClean="0"/>
              <a:t>Expression </a:t>
            </a:r>
            <a:r>
              <a:rPr lang="en-US" altLang="ja-JP" dirty="0" smtClean="0"/>
              <a:t>of </a:t>
            </a:r>
            <a:r>
              <a:rPr lang="en-US" altLang="ja-JP" dirty="0" err="1" smtClean="0"/>
              <a:t>Ngb</a:t>
            </a:r>
            <a:r>
              <a:rPr lang="en-US" altLang="ja-JP" dirty="0" smtClean="0"/>
              <a:t>(A), </a:t>
            </a:r>
            <a:r>
              <a:rPr lang="en-US" altLang="ja-JP" dirty="0" err="1" smtClean="0"/>
              <a:t>Wnt</a:t>
            </a:r>
            <a:r>
              <a:rPr lang="en-US" altLang="ja-JP" dirty="0" smtClean="0"/>
              <a:t>(B), AIF1(C), </a:t>
            </a:r>
            <a:r>
              <a:rPr lang="en-US" altLang="ja-JP" dirty="0" err="1" smtClean="0"/>
              <a:t>cFos</a:t>
            </a:r>
            <a:r>
              <a:rPr lang="en-US" altLang="ja-JP" dirty="0" smtClean="0"/>
              <a:t>(D), p53(E), SIRT1(F), and CCC9(G) in the infarction with remarkable macrophages and tissue loss in the cerebral cortex.</a:t>
            </a:r>
          </a:p>
          <a:p>
            <a:r>
              <a:rPr lang="en-US" altLang="ja-JP" dirty="0" smtClean="0"/>
              <a:t>Expressions of </a:t>
            </a:r>
            <a:r>
              <a:rPr lang="en-US" altLang="ja-JP" dirty="0" err="1" smtClean="0"/>
              <a:t>Ngb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Wnt</a:t>
            </a:r>
            <a:r>
              <a:rPr lang="en-US" altLang="ja-JP" dirty="0" smtClean="0"/>
              <a:t> ,AIF and </a:t>
            </a:r>
            <a:r>
              <a:rPr lang="en-US" altLang="ja-JP" dirty="0" err="1" smtClean="0"/>
              <a:t>cFos</a:t>
            </a:r>
            <a:r>
              <a:rPr lang="en-US" altLang="ja-JP" dirty="0" smtClean="0"/>
              <a:t> were weakly  </a:t>
            </a:r>
          </a:p>
          <a:p>
            <a:r>
              <a:rPr lang="en-US" altLang="ja-JP" dirty="0" smtClean="0"/>
              <a:t>detected, p53 and CCC9 were not observed, and  SIRT1 was </a:t>
            </a:r>
          </a:p>
          <a:p>
            <a:r>
              <a:rPr lang="en-US" altLang="ja-JP" dirty="0" smtClean="0"/>
              <a:t>moderately detected 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3900" y="141077"/>
            <a:ext cx="31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58480" y="141077"/>
            <a:ext cx="47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97500" y="141077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2788" y="2259711"/>
            <a:ext cx="32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56265" y="2259711"/>
            <a:ext cx="29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19679" y="2259711"/>
            <a:ext cx="29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5030" y="4396993"/>
            <a:ext cx="42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191728"/>
            <a:ext cx="8229600" cy="424295"/>
          </a:xfrm>
        </p:spPr>
        <p:txBody>
          <a:bodyPr>
            <a:normAutofit fontScale="90000"/>
          </a:bodyPr>
          <a:lstStyle/>
          <a:p>
            <a:r>
              <a:rPr lang="en-US" altLang="ja-JP" sz="2400" dirty="0"/>
              <a:t>Table 1. Characteristics of the antibodies used in this study  </a:t>
            </a:r>
            <a:endParaRPr kumimoji="1" lang="ja-JP" altLang="en-US" sz="24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281028"/>
              </p:ext>
            </p:extLst>
          </p:nvPr>
        </p:nvGraphicFramePr>
        <p:xfrm>
          <a:off x="457200" y="739224"/>
          <a:ext cx="8395347" cy="578114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64098"/>
                <a:gridCol w="1289333"/>
                <a:gridCol w="1197807"/>
                <a:gridCol w="972506"/>
                <a:gridCol w="1344725"/>
                <a:gridCol w="1237545"/>
                <a:gridCol w="1289333"/>
              </a:tblGrid>
              <a:tr h="8984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Antibody</a:t>
                      </a:r>
                      <a:endParaRPr kumimoji="1" lang="ja-JP" altLang="en-US" sz="1600" dirty="0"/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Maker</a:t>
                      </a:r>
                      <a:endParaRPr kumimoji="1" lang="ja-JP" altLang="en-US" sz="1600" dirty="0"/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Clone</a:t>
                      </a:r>
                      <a:endParaRPr kumimoji="1" lang="ja-JP" altLang="en-US" sz="1600" dirty="0"/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Species</a:t>
                      </a:r>
                      <a:endParaRPr kumimoji="1" lang="ja-JP" altLang="en-US" sz="1600" dirty="0"/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AG-retrieval</a:t>
                      </a:r>
                      <a:endParaRPr kumimoji="1" lang="ja-JP" altLang="en-US" sz="1600" dirty="0"/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 incubation </a:t>
                      </a:r>
                      <a:endParaRPr kumimoji="1" lang="ja-JP" altLang="en-US" sz="1600" dirty="0"/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AB-dilution</a:t>
                      </a:r>
                      <a:endParaRPr kumimoji="1" lang="ja-JP" altLang="en-US" sz="1600" dirty="0"/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4388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 dirty="0">
                          <a:effectLst/>
                        </a:rPr>
                        <a:t>CIRBP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 dirty="0">
                          <a:effectLst/>
                        </a:rPr>
                        <a:t>Protein Tech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10209-2-AP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R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autoclave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overnight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600" dirty="0" smtClean="0"/>
                        <a:t>1:400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</a:tr>
              <a:tr h="364388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RBM3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 dirty="0">
                          <a:effectLst/>
                        </a:rPr>
                        <a:t>Protein Tech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14363-1-AP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R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autoclave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overnight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600" dirty="0" smtClean="0"/>
                        <a:t>1:400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</a:tr>
              <a:tr h="364388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HSP70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 dirty="0">
                          <a:effectLst/>
                        </a:rPr>
                        <a:t>santa cruz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polyclonal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G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 dirty="0">
                          <a:effectLst/>
                        </a:rPr>
                        <a:t>autoclave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overnight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600" dirty="0" smtClean="0"/>
                        <a:t>1:400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</a:tr>
              <a:tr h="364388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HIF-1α　 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sz="1600" u="none" strike="noStrike">
                          <a:effectLst/>
                        </a:rPr>
                        <a:t> Novus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 dirty="0">
                          <a:effectLst/>
                        </a:rPr>
                        <a:t>NB100-479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R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autoclave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overnight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600" dirty="0" smtClean="0"/>
                        <a:t>1:400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</a:tr>
              <a:tr h="364388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VEGF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Milipore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JH121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M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autoclave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overnight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600" dirty="0" smtClean="0"/>
                        <a:t>1:400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</a:tr>
              <a:tr h="364388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eNOS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Gene Tex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polyclonal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R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autoclave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overnight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pre-diluted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</a:tr>
              <a:tr h="364388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 dirty="0">
                          <a:effectLst/>
                        </a:rPr>
                        <a:t>AIF-α　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u="none" strike="noStrike" dirty="0" smtClean="0">
                          <a:effectLst/>
                        </a:rPr>
                        <a:t>　LSBio</a:t>
                      </a:r>
                      <a:endParaRPr lang="ja-JP" altLang="ja-JP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aa-593-606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 dirty="0">
                          <a:effectLst/>
                        </a:rPr>
                        <a:t>R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autoclave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overnight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600" dirty="0" smtClean="0"/>
                        <a:t>1:400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</a:tr>
              <a:tr h="364388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P53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santa cruz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FL-393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G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autoclave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overnight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600" dirty="0" smtClean="0"/>
                        <a:t>1:400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</a:tr>
              <a:tr h="364388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cFOS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Gene Tex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polyclonal: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R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autoclave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overnight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600" dirty="0" smtClean="0"/>
                        <a:t>1:800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</a:tr>
              <a:tr h="510002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Ngb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SIGMA-ALDRICH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polyclonal: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R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autoclave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overnight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600" dirty="0" smtClean="0"/>
                        <a:t>1:400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</a:tr>
              <a:tr h="364388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Wnt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Novus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6F2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M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autoclave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 dirty="0">
                          <a:effectLst/>
                        </a:rPr>
                        <a:t>overnight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600" dirty="0" smtClean="0"/>
                        <a:t>1:400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</a:tr>
              <a:tr h="364388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SIRT1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Novus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E104: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R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autoclave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overnight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600" dirty="0" smtClean="0"/>
                        <a:t>1:400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</a:tr>
              <a:tr h="364388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CCC9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Leica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10A6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M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autoclave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u="none" strike="noStrike">
                          <a:effectLst/>
                        </a:rPr>
                        <a:t>overnight</a:t>
                      </a:r>
                      <a:endParaRPr lang="ja-JP" sz="1600" b="0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600" dirty="0" smtClean="0"/>
                        <a:t>1:400</a:t>
                      </a:r>
                      <a:endParaRPr 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215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511</Words>
  <Application>Microsoft Macintosh PowerPoint</Application>
  <PresentationFormat>画面に合わせる (4:3)</PresentationFormat>
  <Paragraphs>151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Table 1. Characteristics of the antibodies used in this study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legal SUMS</dc:creator>
  <cp:lastModifiedBy>S Furukawa</cp:lastModifiedBy>
  <cp:revision>10</cp:revision>
  <dcterms:created xsi:type="dcterms:W3CDTF">2013-07-12T01:54:36Z</dcterms:created>
  <dcterms:modified xsi:type="dcterms:W3CDTF">2013-07-19T05:46:44Z</dcterms:modified>
</cp:coreProperties>
</file>